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1" r:id="rId2"/>
    <p:sldId id="262" r:id="rId3"/>
    <p:sldId id="277" r:id="rId4"/>
    <p:sldId id="264" r:id="rId5"/>
    <p:sldId id="265" r:id="rId6"/>
    <p:sldId id="266" r:id="rId7"/>
    <p:sldId id="272" r:id="rId8"/>
    <p:sldId id="267" r:id="rId9"/>
    <p:sldId id="268" r:id="rId10"/>
    <p:sldId id="269" r:id="rId11"/>
    <p:sldId id="270" r:id="rId12"/>
    <p:sldId id="273" r:id="rId13"/>
    <p:sldId id="274" r:id="rId14"/>
    <p:sldId id="275" r:id="rId15"/>
    <p:sldId id="276" r:id="rId16"/>
    <p:sldId id="271" r:id="rId17"/>
    <p:sldId id="278" r:id="rId18"/>
    <p:sldId id="279" r:id="rId1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tion 1" id="{54BFB83C-F9E5-8743-885B-6F7BE2B647BC}">
          <p14:sldIdLst>
            <p14:sldId id="261"/>
            <p14:sldId id="262"/>
          </p14:sldIdLst>
        </p14:section>
        <p14:section name="Section 2" id="{823E3A85-FB66-5849-BA59-E0621A8FB5C5}">
          <p14:sldIdLst>
            <p14:sldId id="260"/>
            <p14:sldId id="259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7A7A"/>
    <a:srgbClr val="0E5763"/>
    <a:srgbClr val="168DA2"/>
    <a:srgbClr val="898989"/>
    <a:srgbClr val="999999"/>
    <a:srgbClr val="054C5C"/>
    <a:srgbClr val="04414F"/>
    <a:srgbClr val="E1B559"/>
    <a:srgbClr val="B06100"/>
    <a:srgbClr val="076D8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582" y="-108"/>
      </p:cViewPr>
      <p:guideLst>
        <p:guide orient="horz" pos="2160"/>
        <p:guide pos="286"/>
        <p:guide pos="547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JBershadsky\JBershadsky%20Share\NCI\Consumer%20Survey\2010-2011%20Consumer%20Survey\10-11%20Graphs%20for%20V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JBershadsky\JBershadsky%20Share\NCI\Consumer%20Survey\2010-2011%20Consumer%20Survey\10-11%20Graphs%20for%20V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JBershadsky\JBershadsky%20Share\NCI\Consumer%20Survey\2010-2011%20Consumer%20Survey\10-11%20Graphs%20for%20Va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JBershadsky\JBershadsky%20Share\NCI\Consumer%20Survey\2010-2011%20Consumer%20Survey\10-11%20Graphs%20for%20Va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JBershadsky\JBershadsky%20Share\NCI\Consumer%20Survey\2010-2011%20Consumer%20Survey\10-11%20Graphs%20for%20Va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bershadsky\AppData\Roaming\Microsoft\Excel\10-11%20Graphs%20for%20Val%20(version%201).xlsb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bershadsky\AppData\Roaming\Microsoft\Excel\10-11%20Graphs%20for%20Val%20(version%201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Val val="1"/>
          </c:dLbls>
          <c:cat>
            <c:strRef>
              <c:f>Characteristics!$A$114:$A$122</c:f>
              <c:strCache>
                <c:ptCount val="9"/>
                <c:pt idx="0">
                  <c:v>Specialized Institutional facility</c:v>
                </c:pt>
                <c:pt idx="1">
                  <c:v>Group Home</c:v>
                </c:pt>
                <c:pt idx="2">
                  <c:v>Apartment Program</c:v>
                </c:pt>
                <c:pt idx="3">
                  <c:v>Independent Home/ Apt</c:v>
                </c:pt>
                <c:pt idx="4">
                  <c:v>Parent or Relative's home</c:v>
                </c:pt>
                <c:pt idx="5">
                  <c:v>Foster care/ Host home</c:v>
                </c:pt>
                <c:pt idx="6">
                  <c:v>Nursing Facility</c:v>
                </c:pt>
                <c:pt idx="7">
                  <c:v>Other</c:v>
                </c:pt>
                <c:pt idx="8">
                  <c:v>Don't know</c:v>
                </c:pt>
              </c:strCache>
            </c:strRef>
          </c:cat>
          <c:val>
            <c:numRef>
              <c:f>Characteristics!$B$114:$B$122</c:f>
              <c:numCache>
                <c:formatCode>0%</c:formatCode>
                <c:ptCount val="9"/>
                <c:pt idx="0">
                  <c:v>6.0000000000000019E-2</c:v>
                </c:pt>
                <c:pt idx="1">
                  <c:v>0.27</c:v>
                </c:pt>
                <c:pt idx="2">
                  <c:v>4.0000000000000015E-2</c:v>
                </c:pt>
                <c:pt idx="3">
                  <c:v>0.17</c:v>
                </c:pt>
                <c:pt idx="4">
                  <c:v>0.34000000000000014</c:v>
                </c:pt>
                <c:pt idx="5">
                  <c:v>6.0000000000000019E-2</c:v>
                </c:pt>
                <c:pt idx="6">
                  <c:v>1.0000000000000004E-2</c:v>
                </c:pt>
                <c:pt idx="7">
                  <c:v>4.0000000000000015E-2</c:v>
                </c:pt>
                <c:pt idx="8">
                  <c:v>0</c:v>
                </c:pt>
              </c:numCache>
            </c:numRef>
          </c:val>
        </c:ser>
        <c:shape val="cylinder"/>
        <c:axId val="53610752"/>
        <c:axId val="53731328"/>
        <c:axId val="0"/>
      </c:bar3DChart>
      <c:catAx>
        <c:axId val="53610752"/>
        <c:scaling>
          <c:orientation val="maxMin"/>
        </c:scaling>
        <c:axPos val="l"/>
        <c:tickLblPos val="nextTo"/>
        <c:crossAx val="53731328"/>
        <c:crosses val="autoZero"/>
        <c:auto val="1"/>
        <c:lblAlgn val="ctr"/>
        <c:lblOffset val="100"/>
      </c:catAx>
      <c:valAx>
        <c:axId val="53731328"/>
        <c:scaling>
          <c:orientation val="minMax"/>
        </c:scaling>
        <c:axPos val="t"/>
        <c:majorGridlines/>
        <c:numFmt formatCode="0%" sourceLinked="1"/>
        <c:tickLblPos val="nextTo"/>
        <c:crossAx val="5361075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Val val="1"/>
            <c:showLeaderLines val="1"/>
          </c:dLbls>
          <c:cat>
            <c:strRef>
              <c:f>Characteristics!$A$84:$A$87</c:f>
              <c:strCache>
                <c:ptCount val="4"/>
                <c:pt idx="0">
                  <c:v>White</c:v>
                </c:pt>
                <c:pt idx="1">
                  <c:v>Black or African American</c:v>
                </c:pt>
                <c:pt idx="2">
                  <c:v>Asian</c:v>
                </c:pt>
                <c:pt idx="3">
                  <c:v>Other race not listed</c:v>
                </c:pt>
              </c:strCache>
            </c:strRef>
          </c:cat>
          <c:val>
            <c:numRef>
              <c:f>Characteristics!$B$84:$B$87</c:f>
              <c:numCache>
                <c:formatCode>0%</c:formatCode>
                <c:ptCount val="4"/>
                <c:pt idx="0">
                  <c:v>0.77000000000000024</c:v>
                </c:pt>
                <c:pt idx="1">
                  <c:v>0.19</c:v>
                </c:pt>
                <c:pt idx="2">
                  <c:v>1.0000000000000004E-2</c:v>
                </c:pt>
                <c:pt idx="3">
                  <c:v>3.0000000000000002E-2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1.8401684164479442E-2"/>
                  <c:y val="1.7845581802274725E-2"/>
                </c:manualLayout>
              </c:layout>
              <c:showVal val="1"/>
            </c:dLbl>
            <c:dLbl>
              <c:idx val="2"/>
              <c:layout>
                <c:manualLayout>
                  <c:x val="-4.3327646544181982E-2"/>
                  <c:y val="1.480169145523476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Val val="1"/>
            <c:showLeaderLines val="1"/>
          </c:dLbls>
          <c:cat>
            <c:strRef>
              <c:f>Characteristics!$A$99:$A$101</c:f>
              <c:strCache>
                <c:ptCount val="3"/>
                <c:pt idx="0">
                  <c:v>Hispanic</c:v>
                </c:pt>
                <c:pt idx="1">
                  <c:v>Non-Hispanic</c:v>
                </c:pt>
                <c:pt idx="2">
                  <c:v>Don't Know</c:v>
                </c:pt>
              </c:strCache>
            </c:strRef>
          </c:cat>
          <c:val>
            <c:numRef>
              <c:f>Characteristics!$B$99:$B$101</c:f>
              <c:numCache>
                <c:formatCode>0%</c:formatCode>
                <c:ptCount val="3"/>
                <c:pt idx="0">
                  <c:v>3.0000000000000002E-2</c:v>
                </c:pt>
                <c:pt idx="1">
                  <c:v>0.96000000000000019</c:v>
                </c:pt>
                <c:pt idx="2">
                  <c:v>1.0000000000000004E-2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Val val="1"/>
            <c:showLeaderLines val="1"/>
          </c:dLbls>
          <c:cat>
            <c:strRef>
              <c:f>Characteristics!$A$65:$A$70</c:f>
              <c:strCache>
                <c:ptCount val="6"/>
                <c:pt idx="0">
                  <c:v>No ID label</c:v>
                </c:pt>
                <c:pt idx="1">
                  <c:v>Mild</c:v>
                </c:pt>
                <c:pt idx="2">
                  <c:v>Moderate</c:v>
                </c:pt>
                <c:pt idx="3">
                  <c:v>Severe</c:v>
                </c:pt>
                <c:pt idx="4">
                  <c:v>Profound</c:v>
                </c:pt>
                <c:pt idx="5">
                  <c:v>Don't know</c:v>
                </c:pt>
              </c:strCache>
            </c:strRef>
          </c:cat>
          <c:val>
            <c:numRef>
              <c:f>Characteristics!$B$65:$B$70</c:f>
              <c:numCache>
                <c:formatCode>0%</c:formatCode>
                <c:ptCount val="6"/>
                <c:pt idx="0">
                  <c:v>4.0000000000000015E-2</c:v>
                </c:pt>
                <c:pt idx="1">
                  <c:v>0.3600000000000001</c:v>
                </c:pt>
                <c:pt idx="2">
                  <c:v>0.27</c:v>
                </c:pt>
                <c:pt idx="3">
                  <c:v>0.14000000000000001</c:v>
                </c:pt>
                <c:pt idx="4">
                  <c:v>0.12000000000000002</c:v>
                </c:pt>
                <c:pt idx="5">
                  <c:v>7.0000000000000021E-2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1000493379664844"/>
          <c:y val="0.22184189504960838"/>
          <c:w val="0.30022541371793388"/>
          <c:h val="0.5563162099007829"/>
        </c:manualLayout>
      </c:layout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Val val="1"/>
          </c:dLbls>
          <c:cat>
            <c:strRef>
              <c:f>Characteristics!$A$130:$A$141</c:f>
              <c:strCache>
                <c:ptCount val="12"/>
                <c:pt idx="0">
                  <c:v>Psych. Diag</c:v>
                </c:pt>
                <c:pt idx="1">
                  <c:v>ASD</c:v>
                </c:pt>
                <c:pt idx="2">
                  <c:v>CP</c:v>
                </c:pt>
                <c:pt idx="3">
                  <c:v>Brain Inj</c:v>
                </c:pt>
                <c:pt idx="4">
                  <c:v>Seizure Dis</c:v>
                </c:pt>
                <c:pt idx="5">
                  <c:v>Sensory</c:v>
                </c:pt>
                <c:pt idx="6">
                  <c:v>Phys Dis</c:v>
                </c:pt>
                <c:pt idx="7">
                  <c:v>Comm Dis</c:v>
                </c:pt>
                <c:pt idx="8">
                  <c:v>Alzheimer's</c:v>
                </c:pt>
                <c:pt idx="9">
                  <c:v>Down Syndrome</c:v>
                </c:pt>
                <c:pt idx="10">
                  <c:v>Prader Willi</c:v>
                </c:pt>
                <c:pt idx="11">
                  <c:v>Other</c:v>
                </c:pt>
              </c:strCache>
            </c:strRef>
          </c:cat>
          <c:val>
            <c:numRef>
              <c:f>Characteristics!$B$130:$B$141</c:f>
              <c:numCache>
                <c:formatCode>0%</c:formatCode>
                <c:ptCount val="12"/>
                <c:pt idx="0">
                  <c:v>0.33000000000000013</c:v>
                </c:pt>
                <c:pt idx="1">
                  <c:v>0.1</c:v>
                </c:pt>
                <c:pt idx="2">
                  <c:v>0.15000000000000005</c:v>
                </c:pt>
                <c:pt idx="3">
                  <c:v>3.0000000000000002E-2</c:v>
                </c:pt>
                <c:pt idx="4">
                  <c:v>0.26</c:v>
                </c:pt>
                <c:pt idx="5">
                  <c:v>0.11</c:v>
                </c:pt>
                <c:pt idx="6">
                  <c:v>0.1</c:v>
                </c:pt>
                <c:pt idx="7">
                  <c:v>8.0000000000000029E-2</c:v>
                </c:pt>
                <c:pt idx="8">
                  <c:v>2.0000000000000007E-2</c:v>
                </c:pt>
                <c:pt idx="9">
                  <c:v>9.0000000000000024E-2</c:v>
                </c:pt>
                <c:pt idx="10">
                  <c:v>1.0000000000000004E-2</c:v>
                </c:pt>
                <c:pt idx="11">
                  <c:v>0.23</c:v>
                </c:pt>
              </c:numCache>
            </c:numRef>
          </c:val>
        </c:ser>
        <c:shape val="cylinder"/>
        <c:axId val="54103424"/>
        <c:axId val="54109312"/>
        <c:axId val="0"/>
      </c:bar3DChart>
      <c:catAx>
        <c:axId val="54103424"/>
        <c:scaling>
          <c:orientation val="minMax"/>
        </c:scaling>
        <c:axPos val="b"/>
        <c:tickLblPos val="nextTo"/>
        <c:crossAx val="54109312"/>
        <c:crosses val="autoZero"/>
        <c:auto val="1"/>
        <c:lblAlgn val="ctr"/>
        <c:lblOffset val="100"/>
      </c:catAx>
      <c:valAx>
        <c:axId val="54109312"/>
        <c:scaling>
          <c:orientation val="minMax"/>
        </c:scaling>
        <c:axPos val="l"/>
        <c:majorGridlines/>
        <c:numFmt formatCode="0%" sourceLinked="1"/>
        <c:tickLblPos val="nextTo"/>
        <c:crossAx val="54103424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Sheet1!$B$3</c:f>
              <c:strCache>
                <c:ptCount val="1"/>
                <c:pt idx="0">
                  <c:v>Valid Percent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Sheet1!$A$4:$A$7</c:f>
              <c:strCache>
                <c:ptCount val="4"/>
                <c:pt idx="0">
                  <c:v>1 purpose</c:v>
                </c:pt>
                <c:pt idx="1">
                  <c:v>2 purposes</c:v>
                </c:pt>
                <c:pt idx="2">
                  <c:v>3 purposes</c:v>
                </c:pt>
                <c:pt idx="3">
                  <c:v>4 purposes</c:v>
                </c:pt>
              </c:strCache>
            </c:strRef>
          </c:cat>
          <c:val>
            <c:numRef>
              <c:f>Sheet1!$B$4:$B$7</c:f>
              <c:numCache>
                <c:formatCode>0%</c:formatCode>
                <c:ptCount val="4"/>
                <c:pt idx="0">
                  <c:v>0.39000000000000012</c:v>
                </c:pt>
                <c:pt idx="1">
                  <c:v>0.29000000000000009</c:v>
                </c:pt>
                <c:pt idx="2">
                  <c:v>0.18000000000000005</c:v>
                </c:pt>
                <c:pt idx="3">
                  <c:v>0.14000000000000001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Sheet1!$B$17:$B$20</c:f>
              <c:strCache>
                <c:ptCount val="4"/>
                <c:pt idx="0">
                  <c:v>underweight</c:v>
                </c:pt>
                <c:pt idx="1">
                  <c:v>normal</c:v>
                </c:pt>
                <c:pt idx="2">
                  <c:v>overweight</c:v>
                </c:pt>
                <c:pt idx="3">
                  <c:v>obese</c:v>
                </c:pt>
              </c:strCache>
            </c:strRef>
          </c:cat>
          <c:val>
            <c:numRef>
              <c:f>Sheet1!$C$17:$C$20</c:f>
              <c:numCache>
                <c:formatCode>0%</c:formatCode>
                <c:ptCount val="4"/>
                <c:pt idx="0">
                  <c:v>0.06</c:v>
                </c:pt>
                <c:pt idx="1">
                  <c:v>0.32</c:v>
                </c:pt>
                <c:pt idx="2">
                  <c:v>0.28999999999999998</c:v>
                </c:pt>
                <c:pt idx="3">
                  <c:v>0.33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Characteristics!$B$151</c:f>
              <c:strCache>
                <c:ptCount val="1"/>
                <c:pt idx="0">
                  <c:v>underweight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Characteristics!$A$152:$A$153</c:f>
              <c:strCache>
                <c:ptCount val="2"/>
                <c:pt idx="0">
                  <c:v>no meds</c:v>
                </c:pt>
                <c:pt idx="1">
                  <c:v>at least one kind</c:v>
                </c:pt>
              </c:strCache>
            </c:strRef>
          </c:cat>
          <c:val>
            <c:numRef>
              <c:f>Characteristics!$B$152:$B$153</c:f>
              <c:numCache>
                <c:formatCode>0%</c:formatCode>
                <c:ptCount val="2"/>
                <c:pt idx="0">
                  <c:v>7.7407740774077402E-2</c:v>
                </c:pt>
                <c:pt idx="1">
                  <c:v>3.9524670627744764E-2</c:v>
                </c:pt>
              </c:numCache>
            </c:numRef>
          </c:val>
        </c:ser>
        <c:ser>
          <c:idx val="1"/>
          <c:order val="1"/>
          <c:tx>
            <c:strRef>
              <c:f>Characteristics!$C$151</c:f>
              <c:strCache>
                <c:ptCount val="1"/>
                <c:pt idx="0">
                  <c:v>normal</c:v>
                </c:pt>
              </c:strCache>
            </c:strRef>
          </c:tx>
          <c:dLbls>
            <c:dLbl>
              <c:idx val="0"/>
              <c:layout>
                <c:manualLayout>
                  <c:x val="1.9444444444444483E-2"/>
                  <c:y val="-1.851851851851854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Characteristics!$A$152:$A$153</c:f>
              <c:strCache>
                <c:ptCount val="2"/>
                <c:pt idx="0">
                  <c:v>no meds</c:v>
                </c:pt>
                <c:pt idx="1">
                  <c:v>at least one kind</c:v>
                </c:pt>
              </c:strCache>
            </c:strRef>
          </c:cat>
          <c:val>
            <c:numRef>
              <c:f>Characteristics!$C$152:$C$153</c:f>
              <c:numCache>
                <c:formatCode>0%</c:formatCode>
                <c:ptCount val="2"/>
                <c:pt idx="0">
                  <c:v>0.34923492349234925</c:v>
                </c:pt>
                <c:pt idx="1">
                  <c:v>0.29294755877034356</c:v>
                </c:pt>
              </c:numCache>
            </c:numRef>
          </c:val>
        </c:ser>
        <c:ser>
          <c:idx val="2"/>
          <c:order val="2"/>
          <c:tx>
            <c:strRef>
              <c:f>Characteristics!$D$151</c:f>
              <c:strCache>
                <c:ptCount val="1"/>
                <c:pt idx="0">
                  <c:v>overweight</c:v>
                </c:pt>
              </c:strCache>
            </c:strRef>
          </c:tx>
          <c:dLbls>
            <c:dLbl>
              <c:idx val="0"/>
              <c:layout>
                <c:manualLayout>
                  <c:x val="2.2222222222222251E-2"/>
                  <c:y val="-9.25925925925929E-3"/>
                </c:manualLayout>
              </c:layout>
              <c:showVal val="1"/>
            </c:dLbl>
            <c:dLbl>
              <c:idx val="1"/>
              <c:layout>
                <c:manualLayout>
                  <c:x val="1.9444444444444445E-2"/>
                  <c:y val="-1.851851851851851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Characteristics!$A$152:$A$153</c:f>
              <c:strCache>
                <c:ptCount val="2"/>
                <c:pt idx="0">
                  <c:v>no meds</c:v>
                </c:pt>
                <c:pt idx="1">
                  <c:v>at least one kind</c:v>
                </c:pt>
              </c:strCache>
            </c:strRef>
          </c:cat>
          <c:val>
            <c:numRef>
              <c:f>Characteristics!$D$152:$D$153</c:f>
              <c:numCache>
                <c:formatCode>0%</c:formatCode>
                <c:ptCount val="2"/>
                <c:pt idx="0">
                  <c:v>0.27932793279327933</c:v>
                </c:pt>
                <c:pt idx="1">
                  <c:v>0.29940583828468098</c:v>
                </c:pt>
              </c:numCache>
            </c:numRef>
          </c:val>
        </c:ser>
        <c:ser>
          <c:idx val="3"/>
          <c:order val="3"/>
          <c:tx>
            <c:strRef>
              <c:f>Characteristics!$E$151</c:f>
              <c:strCache>
                <c:ptCount val="1"/>
                <c:pt idx="0">
                  <c:v>obese</c:v>
                </c:pt>
              </c:strCache>
            </c:strRef>
          </c:tx>
          <c:dLbls>
            <c:dLbl>
              <c:idx val="0"/>
              <c:layout>
                <c:manualLayout>
                  <c:x val="4.4444444444444446E-2"/>
                  <c:y val="-1.851888305628463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Characteristics!$A$152:$A$153</c:f>
              <c:strCache>
                <c:ptCount val="2"/>
                <c:pt idx="0">
                  <c:v>no meds</c:v>
                </c:pt>
                <c:pt idx="1">
                  <c:v>at least one kind</c:v>
                </c:pt>
              </c:strCache>
            </c:strRef>
          </c:cat>
          <c:val>
            <c:numRef>
              <c:f>Characteristics!$E$152:$E$153</c:f>
              <c:numCache>
                <c:formatCode>0%</c:formatCode>
                <c:ptCount val="2"/>
                <c:pt idx="0">
                  <c:v>0.294029402940294</c:v>
                </c:pt>
                <c:pt idx="1">
                  <c:v>0.36812193231723073</c:v>
                </c:pt>
              </c:numCache>
            </c:numRef>
          </c:val>
        </c:ser>
        <c:shape val="cylinder"/>
        <c:axId val="66657664"/>
        <c:axId val="74649600"/>
        <c:axId val="0"/>
      </c:bar3DChart>
      <c:catAx>
        <c:axId val="66657664"/>
        <c:scaling>
          <c:orientation val="minMax"/>
        </c:scaling>
        <c:axPos val="b"/>
        <c:tickLblPos val="nextTo"/>
        <c:crossAx val="74649600"/>
        <c:crosses val="autoZero"/>
        <c:auto val="1"/>
        <c:lblAlgn val="ctr"/>
        <c:lblOffset val="100"/>
      </c:catAx>
      <c:valAx>
        <c:axId val="74649600"/>
        <c:scaling>
          <c:orientation val="minMax"/>
        </c:scaling>
        <c:axPos val="l"/>
        <c:numFmt formatCode="0%" sourceLinked="1"/>
        <c:tickLblPos val="nextTo"/>
        <c:crossAx val="666576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EC67701-77F5-454E-A21F-4E27F50F5FB2}" type="datetime1">
              <a:rPr lang="en-US" smtClean="0"/>
              <a:pPr/>
              <a:t>6/13/2012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BA0D63-C766-DA4E-BE8B-885CB7479C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629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A542CCE-CC18-7441-9771-64D79037EBBB}" type="datetime1">
              <a:rPr lang="en-US" smtClean="0"/>
              <a:pPr/>
              <a:t>6/13/2012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0CC34AD-ECAE-264B-8D85-B004DC9991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08332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C34AD-ECAE-264B-8D85-B004DC99913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nci_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2094701"/>
            <a:ext cx="5257800" cy="1470025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3721556"/>
            <a:ext cx="5257800" cy="461665"/>
          </a:xfrm>
        </p:spPr>
        <p:txBody>
          <a:bodyPr>
            <a:sp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2" name="Picture 11" descr="national_core_indicators-logo_logotype-1col-transparent_bkg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615770"/>
            <a:ext cx="2286000" cy="1608773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4476105"/>
            <a:ext cx="2621219" cy="276999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20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6/4/2012</a:t>
            </a:r>
            <a:endParaRPr lang="en-US" dirty="0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3086100" y="1828800"/>
            <a:ext cx="0" cy="3200400"/>
          </a:xfrm>
          <a:prstGeom prst="line">
            <a:avLst/>
          </a:prstGeom>
          <a:ln w="9525">
            <a:solidFill>
              <a:srgbClr val="99999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6682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0053" y="6392845"/>
            <a:ext cx="6765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NCI PowerPoint Template WIP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9963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0053" y="6392845"/>
            <a:ext cx="6765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NCI PowerPoint Template WIP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3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0053" y="6392845"/>
            <a:ext cx="6765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NCI PowerPoint Template WIP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7497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ci_background_sectio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077719"/>
            <a:ext cx="7772400" cy="3050227"/>
          </a:xfrm>
        </p:spPr>
        <p:txBody>
          <a:bodyPr anchor="t">
            <a:normAutofit/>
          </a:bodyPr>
          <a:lstStyle>
            <a:lvl1pPr algn="l">
              <a:defRPr sz="5400" b="1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17412"/>
            <a:ext cx="7772400" cy="74980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29592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0053" y="6392845"/>
            <a:ext cx="6765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NCI PowerPoint Template WIP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504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810053" y="6392845"/>
            <a:ext cx="6765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NCI PowerPoint Template WIP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296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0053" y="6392845"/>
            <a:ext cx="6765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NCI PowerPoint Template WIP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270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0053" y="6392845"/>
            <a:ext cx="6765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NCI PowerPoint Template WIP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062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44637"/>
            <a:ext cx="3008313" cy="4581526"/>
          </a:xfrm>
        </p:spPr>
        <p:txBody>
          <a:bodyPr/>
          <a:lstStyle>
            <a:lvl1pPr marL="0" indent="0">
              <a:buNone/>
              <a:defRPr sz="1400">
                <a:solidFill>
                  <a:srgbClr val="7A7A7A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0053" y="6392845"/>
            <a:ext cx="6765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NCI PowerPoint Template WIP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7928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7A7A7A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0053" y="6392845"/>
            <a:ext cx="6765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NCI PowerPoint Template WIP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131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292815"/>
            <a:ext cx="9144000" cy="565185"/>
          </a:xfrm>
          <a:prstGeom prst="rect">
            <a:avLst/>
          </a:prstGeom>
          <a:solidFill>
            <a:srgbClr val="168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17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6882" y="6392845"/>
            <a:ext cx="9099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rgbClr val="FFFFFF"/>
                </a:solidFill>
                <a:latin typeface="+mj-lt"/>
              </a:defRPr>
            </a:lvl1pPr>
          </a:lstStyle>
          <a:p>
            <a:fld id="{CBC60082-236A-8441-9042-44099E4F9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nci-logo-whit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1" y="6438247"/>
            <a:ext cx="259461" cy="27432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0053" y="6392845"/>
            <a:ext cx="6765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NCI PowerPoint Template WIP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500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B061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800" kern="1200">
          <a:solidFill>
            <a:srgbClr val="0E5763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33333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rgbClr val="0E5763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sri.org/" TargetMode="External"/><Relationship Id="rId2" Type="http://schemas.openxmlformats.org/officeDocument/2006/relationships/hyperlink" Target="http://www.nationalcoreindicator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asddds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Psychotropic medication use and obesity among IDD service recipients in 15 states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5124091"/>
            <a:ext cx="3653287" cy="461665"/>
          </a:xfrm>
        </p:spPr>
        <p:txBody>
          <a:bodyPr/>
          <a:lstStyle/>
          <a:p>
            <a:r>
              <a:rPr lang="en-US" sz="2400" dirty="0" smtClean="0"/>
              <a:t>AAIDD 2012,  6/19/2012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931801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FINDINGS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 Medications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those who take medications for </a:t>
            </a:r>
            <a:r>
              <a:rPr lang="en-US" b="1" i="1" dirty="0" smtClean="0"/>
              <a:t>at least one </a:t>
            </a:r>
            <a:r>
              <a:rPr lang="en-US" dirty="0" smtClean="0"/>
              <a:t>condition/purpose, how many take meds for 1, 2, 3 and all 4 of them?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NCI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2053087" y="2904227"/>
          <a:ext cx="45720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996023" y="4554747"/>
            <a:ext cx="1535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 = 3,977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59125" y="5564038"/>
            <a:ext cx="79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Note</a:t>
            </a:r>
            <a:r>
              <a:rPr lang="en-US" dirty="0" smtClean="0"/>
              <a:t>:  this is not the same as the number of medications taken.   A person may take one medication for more than one purpose/condition.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FINDINGS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 Medications and mental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975206"/>
          </a:xfrm>
        </p:spPr>
        <p:txBody>
          <a:bodyPr>
            <a:noAutofit/>
          </a:bodyPr>
          <a:lstStyle/>
          <a:p>
            <a:r>
              <a:rPr lang="en-US" sz="2500" b="1" dirty="0" smtClean="0"/>
              <a:t>49%</a:t>
            </a:r>
            <a:r>
              <a:rPr lang="en-US" sz="2500" dirty="0" smtClean="0"/>
              <a:t> of people who need support for behavior issues take meds for behavior problems </a:t>
            </a:r>
          </a:p>
          <a:p>
            <a:r>
              <a:rPr lang="en-US" sz="2500" dirty="0" smtClean="0"/>
              <a:t>Only </a:t>
            </a:r>
            <a:r>
              <a:rPr lang="en-US" sz="2500" b="1" dirty="0" smtClean="0"/>
              <a:t>8%</a:t>
            </a:r>
            <a:r>
              <a:rPr lang="en-US" sz="2500" dirty="0" smtClean="0"/>
              <a:t> of people who do not need support for behavior issues take meds for behavior problems</a:t>
            </a:r>
          </a:p>
          <a:p>
            <a:r>
              <a:rPr lang="en-US" sz="2500" b="1" dirty="0" smtClean="0"/>
              <a:t>88%</a:t>
            </a:r>
            <a:r>
              <a:rPr lang="en-US" sz="2500" dirty="0" smtClean="0"/>
              <a:t> of people with MI or a psychiatric disorder take meds for mood, anxiety, or psychotic disorders</a:t>
            </a:r>
          </a:p>
          <a:p>
            <a:r>
              <a:rPr lang="en-US" sz="2500" dirty="0" smtClean="0"/>
              <a:t>BUT </a:t>
            </a:r>
            <a:r>
              <a:rPr lang="en-US" sz="2500" b="1" dirty="0" smtClean="0"/>
              <a:t>31%</a:t>
            </a:r>
            <a:r>
              <a:rPr lang="en-US" sz="2500" dirty="0" smtClean="0"/>
              <a:t> of people </a:t>
            </a:r>
            <a:r>
              <a:rPr lang="en-US" sz="2500" b="1" i="1" dirty="0" smtClean="0"/>
              <a:t>not </a:t>
            </a:r>
            <a:r>
              <a:rPr lang="en-US" sz="2500" b="1" i="1" dirty="0" smtClean="0">
                <a:solidFill>
                  <a:schemeClr val="tx1"/>
                </a:solidFill>
              </a:rPr>
              <a:t>diagnosed</a:t>
            </a:r>
            <a:r>
              <a:rPr lang="en-US" sz="2500" b="1" i="1" dirty="0" smtClean="0"/>
              <a:t> </a:t>
            </a:r>
            <a:r>
              <a:rPr lang="en-US" sz="2500" dirty="0" smtClean="0"/>
              <a:t>with MI or a psychiatric disorder </a:t>
            </a:r>
            <a:r>
              <a:rPr lang="en-US" sz="2500" i="1" dirty="0" smtClean="0"/>
              <a:t>also</a:t>
            </a:r>
            <a:r>
              <a:rPr lang="en-US" sz="2500" dirty="0" smtClean="0"/>
              <a:t> take meds for mood, anxiety, or psychotic disorders</a:t>
            </a:r>
          </a:p>
          <a:p>
            <a:r>
              <a:rPr lang="en-US" sz="2500" dirty="0" smtClean="0"/>
              <a:t>Meds for mood or anxiety disorder are more common w/o an MI </a:t>
            </a:r>
            <a:r>
              <a:rPr lang="en-US" sz="2500" dirty="0" err="1" smtClean="0"/>
              <a:t>dx</a:t>
            </a:r>
            <a:r>
              <a:rPr lang="en-US" sz="2500" dirty="0" smtClean="0"/>
              <a:t> than meds for psychotic disorder</a:t>
            </a:r>
          </a:p>
          <a:p>
            <a:endParaRPr lang="en-US" sz="27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NCI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FINDINGS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 </a:t>
            </a:r>
            <a:r>
              <a:rPr lang="en-US" sz="4100" dirty="0" smtClean="0"/>
              <a:t>Characteristics of people who take meds</a:t>
            </a:r>
            <a:endParaRPr lang="en-US" sz="4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NCI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95194" y="1576809"/>
            <a:ext cx="876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Age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2240132"/>
            <a:ext cx="3277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At least one med</a:t>
            </a:r>
            <a:r>
              <a:rPr lang="en-US" dirty="0" smtClean="0"/>
              <a:t>:   43.3 years</a:t>
            </a:r>
          </a:p>
          <a:p>
            <a:r>
              <a:rPr lang="en-US" b="1" dirty="0" smtClean="0"/>
              <a:t>No meds</a:t>
            </a:r>
            <a:r>
              <a:rPr lang="en-US" dirty="0" smtClean="0"/>
              <a:t>: 		   41.5 years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01573" y="2240132"/>
            <a:ext cx="17339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Diagnoses</a:t>
            </a:r>
          </a:p>
          <a:p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858766" y="2886463"/>
            <a:ext cx="60758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					ASD		CP	      Down Syndrome</a:t>
            </a:r>
          </a:p>
          <a:p>
            <a:r>
              <a:rPr lang="en-US" b="1" dirty="0" smtClean="0"/>
              <a:t>At </a:t>
            </a:r>
            <a:r>
              <a:rPr lang="en-US" b="1" dirty="0" smtClean="0"/>
              <a:t>least one med</a:t>
            </a:r>
            <a:r>
              <a:rPr lang="en-US" dirty="0" smtClean="0"/>
              <a:t>:		13%	10%		  5%</a:t>
            </a:r>
          </a:p>
          <a:p>
            <a:r>
              <a:rPr lang="en-US" b="1" dirty="0" smtClean="0"/>
              <a:t>No meds</a:t>
            </a:r>
            <a:r>
              <a:rPr lang="en-US" dirty="0" smtClean="0"/>
              <a:t>: 			  6%		20%		13%</a:t>
            </a: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349340" y="4317624"/>
            <a:ext cx="40522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Place of residence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8687" y="5010122"/>
            <a:ext cx="874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					</a:t>
            </a:r>
            <a:r>
              <a:rPr lang="en-US" b="1" dirty="0" smtClean="0"/>
              <a:t>Institution</a:t>
            </a:r>
            <a:r>
              <a:rPr lang="en-US" b="1" dirty="0" smtClean="0"/>
              <a:t>	</a:t>
            </a:r>
            <a:r>
              <a:rPr lang="en-US" b="1" dirty="0" smtClean="0"/>
              <a:t>Group home	   </a:t>
            </a:r>
            <a:r>
              <a:rPr lang="en-US" b="1" dirty="0" err="1" smtClean="0"/>
              <a:t>Indep</a:t>
            </a:r>
            <a:r>
              <a:rPr lang="en-US" b="1" dirty="0" smtClean="0"/>
              <a:t> home/apt    	Parent’s	</a:t>
            </a:r>
            <a:endParaRPr lang="en-US" b="1" dirty="0" smtClean="0"/>
          </a:p>
          <a:p>
            <a:r>
              <a:rPr lang="en-US" b="1" dirty="0" smtClean="0"/>
              <a:t>At least one med</a:t>
            </a:r>
            <a:r>
              <a:rPr lang="en-US" dirty="0" smtClean="0"/>
              <a:t>:		</a:t>
            </a:r>
            <a:r>
              <a:rPr lang="en-US" dirty="0" smtClean="0"/>
              <a:t>	6%			35%			18%		      22%</a:t>
            </a:r>
            <a:endParaRPr lang="en-US" dirty="0" smtClean="0"/>
          </a:p>
          <a:p>
            <a:r>
              <a:rPr lang="en-US" b="1" dirty="0" smtClean="0"/>
              <a:t>No meds</a:t>
            </a:r>
            <a:r>
              <a:rPr lang="en-US" dirty="0" smtClean="0"/>
              <a:t>: 			</a:t>
            </a:r>
            <a:r>
              <a:rPr lang="en-US" dirty="0" smtClean="0"/>
              <a:t>	6%			19%			17%		      47%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FINDINGS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 </a:t>
            </a:r>
            <a:r>
              <a:rPr lang="en-US" dirty="0" smtClean="0"/>
              <a:t>Obesity and medications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NCI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4234" y="1417638"/>
            <a:ext cx="14578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Weight</a:t>
            </a:r>
          </a:p>
          <a:p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664234" y="1729898"/>
          <a:ext cx="3648974" cy="2376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44860" y="1925469"/>
            <a:ext cx="3441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Weight and meds</a:t>
            </a:r>
          </a:p>
        </p:txBody>
      </p:sp>
      <p:graphicFrame>
        <p:nvGraphicFramePr>
          <p:cNvPr id="9" name="Chart 8"/>
          <p:cNvGraphicFramePr/>
          <p:nvPr/>
        </p:nvGraphicFramePr>
        <p:xfrm>
          <a:off x="4572000" y="238713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64234" y="3921809"/>
            <a:ext cx="2915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62% overweight or obese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028535" y="5016410"/>
            <a:ext cx="48825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meds: 		57% overweight or obese</a:t>
            </a:r>
          </a:p>
          <a:p>
            <a:r>
              <a:rPr lang="en-US" dirty="0" smtClean="0"/>
              <a:t>At least one med:	67% overweight or obese</a:t>
            </a:r>
          </a:p>
          <a:p>
            <a:r>
              <a:rPr lang="en-US" dirty="0" smtClean="0"/>
              <a:t>Odds ratio: 		1.49  (p&lt;0.001)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FINDINGS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 Obesity and medications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BUT, personal characteristics (diagnoses, age, mobility) and place of residenc</a:t>
            </a:r>
            <a:r>
              <a:rPr lang="en-US" dirty="0" smtClean="0"/>
              <a:t>e may also affect weight,</a:t>
            </a:r>
          </a:p>
          <a:p>
            <a:r>
              <a:rPr lang="en-US" dirty="0" smtClean="0"/>
              <a:t>AND, may be related to whether a person is taking medications,</a:t>
            </a:r>
          </a:p>
          <a:p>
            <a:r>
              <a:rPr lang="en-US" dirty="0" smtClean="0"/>
              <a:t>SO, need risk-adjustment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NCI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FINDINGS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 Obesity and medications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Logistic regression</a:t>
            </a:r>
          </a:p>
          <a:p>
            <a:r>
              <a:rPr lang="en-US" dirty="0" smtClean="0"/>
              <a:t>Dependent variable:  overweight or obese</a:t>
            </a:r>
          </a:p>
          <a:p>
            <a:r>
              <a:rPr lang="en-US" dirty="0" smtClean="0"/>
              <a:t>Independent variable:  takes at least one med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Controlling </a:t>
            </a:r>
            <a:r>
              <a:rPr lang="en-US" sz="3200" dirty="0" smtClean="0">
                <a:solidFill>
                  <a:schemeClr val="tx1"/>
                </a:solidFill>
              </a:rPr>
              <a:t>for: mobility, residence type, </a:t>
            </a:r>
            <a:r>
              <a:rPr lang="en-US" sz="3200" dirty="0" err="1" smtClean="0">
                <a:solidFill>
                  <a:schemeClr val="tx1"/>
                </a:solidFill>
              </a:rPr>
              <a:t>dx</a:t>
            </a:r>
            <a:r>
              <a:rPr lang="en-US" sz="3200" dirty="0" smtClean="0">
                <a:solidFill>
                  <a:schemeClr val="tx1"/>
                </a:solidFill>
              </a:rPr>
              <a:t> of ASD, </a:t>
            </a:r>
            <a:r>
              <a:rPr lang="en-US" sz="3200" dirty="0" err="1" smtClean="0">
                <a:solidFill>
                  <a:schemeClr val="tx1"/>
                </a:solidFill>
              </a:rPr>
              <a:t>dx</a:t>
            </a:r>
            <a:r>
              <a:rPr lang="en-US" sz="3200" dirty="0" smtClean="0">
                <a:solidFill>
                  <a:schemeClr val="tx1"/>
                </a:solidFill>
              </a:rPr>
              <a:t> of CP, </a:t>
            </a:r>
            <a:r>
              <a:rPr lang="en-US" sz="3200" dirty="0" err="1" smtClean="0">
                <a:solidFill>
                  <a:schemeClr val="tx1"/>
                </a:solidFill>
              </a:rPr>
              <a:t>dx</a:t>
            </a:r>
            <a:r>
              <a:rPr lang="en-US" sz="3200" dirty="0" smtClean="0">
                <a:solidFill>
                  <a:schemeClr val="tx1"/>
                </a:solidFill>
              </a:rPr>
              <a:t> of Down Syndrome, age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All control variables are significant at 0.01 level</a:t>
            </a:r>
          </a:p>
          <a:p>
            <a:r>
              <a:rPr lang="en-US" dirty="0" smtClean="0"/>
              <a:t>After risk-adjustment: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900" dirty="0" smtClean="0">
                <a:solidFill>
                  <a:srgbClr val="C00000"/>
                </a:solidFill>
              </a:rPr>
              <a:t>Odds ratio = 1.44 (p-value &lt; 0.001)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NCI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CONCLUSIONS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100" dirty="0" smtClean="0"/>
              <a:t>53% take at least one medication for mood/anxiety/behavior/psychotic disorders</a:t>
            </a:r>
          </a:p>
          <a:p>
            <a:r>
              <a:rPr lang="en-US" sz="3100" dirty="0" smtClean="0"/>
              <a:t>High percentage of people without an MI diagnosis still take these meds</a:t>
            </a:r>
          </a:p>
          <a:p>
            <a:r>
              <a:rPr lang="en-US" sz="3100" dirty="0" smtClean="0"/>
              <a:t>Those who take meds are more likely to live in group homes and less likely to live with parents or relatives</a:t>
            </a:r>
          </a:p>
          <a:p>
            <a:r>
              <a:rPr lang="en-US" sz="3100" dirty="0" smtClean="0"/>
              <a:t>Those who take meds are more likely to be diagnosed with ASD and less likely to be diagnosed with CP or Down Syndrome</a:t>
            </a:r>
            <a:endParaRPr lang="en-US" sz="3100" dirty="0" smtClean="0"/>
          </a:p>
          <a:p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NCI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40057" cy="4417977"/>
          </a:xfrm>
        </p:spPr>
        <p:txBody>
          <a:bodyPr/>
          <a:lstStyle/>
          <a:p>
            <a:r>
              <a:rPr lang="en-US" sz="3400" dirty="0" smtClean="0"/>
              <a:t>62% of people in the study are overweight or obese</a:t>
            </a:r>
          </a:p>
          <a:p>
            <a:r>
              <a:rPr lang="en-US" sz="3400" dirty="0" smtClean="0"/>
              <a:t>People who take at least one med are more likely to be overweight or obese</a:t>
            </a:r>
          </a:p>
          <a:p>
            <a:r>
              <a:rPr lang="en-US" sz="3400" dirty="0" smtClean="0"/>
              <a:t>This persists even after controlling for personal characteristics and place of residence (odds ratio of 1.44)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NCI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hlinkClick r:id="rId2"/>
            </a:endParaRPr>
          </a:p>
          <a:p>
            <a:pPr algn="ctr">
              <a:buNone/>
            </a:pPr>
            <a:r>
              <a:rPr lang="en-US" dirty="0" smtClean="0">
                <a:hlinkClick r:id="rId2"/>
              </a:rPr>
              <a:t>www.NationalCoreIndicators.org</a:t>
            </a:r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3"/>
              </a:rPr>
              <a:t>www.HSRI.org</a:t>
            </a:r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4"/>
              </a:rPr>
              <a:t>www.NASDDDS.org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NCI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IS NCI?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Multi-state </a:t>
            </a:r>
            <a:r>
              <a:rPr lang="en-US" sz="2800" dirty="0" smtClean="0"/>
              <a:t>collaboration of state DD agencies interested in measuring how well public systems for people with developmental disabilities perform along several areas, including: employment, community inclusion, choice, rights, and health and </a:t>
            </a:r>
            <a:r>
              <a:rPr lang="en-US" sz="2800" dirty="0" err="1" smtClean="0"/>
              <a:t>sa</a:t>
            </a:r>
            <a:endParaRPr lang="en-US" sz="2800" dirty="0" smtClean="0"/>
          </a:p>
          <a:p>
            <a:pPr marL="174625" indent="-174625">
              <a:spcBef>
                <a:spcPct val="15000"/>
              </a:spcBef>
              <a:spcAft>
                <a:spcPct val="15000"/>
              </a:spcAft>
            </a:pPr>
            <a:r>
              <a:rPr lang="en-US" sz="2800" dirty="0" smtClean="0"/>
              <a:t>Launched in 1997 in 13 participating states</a:t>
            </a:r>
          </a:p>
          <a:p>
            <a:pPr marL="174625" indent="-174625">
              <a:spcBef>
                <a:spcPct val="15000"/>
              </a:spcBef>
              <a:spcAft>
                <a:spcPct val="15000"/>
              </a:spcAft>
            </a:pPr>
            <a:r>
              <a:rPr lang="en-US" sz="2800" dirty="0" smtClean="0"/>
              <a:t>Supported by participating </a:t>
            </a:r>
            <a:r>
              <a:rPr lang="en-US" sz="2800" dirty="0" smtClean="0"/>
              <a:t>states</a:t>
            </a:r>
          </a:p>
          <a:p>
            <a:pPr marL="174625" indent="-174625">
              <a:spcBef>
                <a:spcPct val="15000"/>
              </a:spcBef>
              <a:spcAft>
                <a:spcPct val="15000"/>
              </a:spcAft>
            </a:pPr>
            <a:r>
              <a:rPr lang="en-US" sz="2800" dirty="0" smtClean="0"/>
              <a:t>NASDDDS – HSRI Collaboration</a:t>
            </a:r>
          </a:p>
          <a:p>
            <a:pPr marL="174625" indent="-174625">
              <a:spcBef>
                <a:spcPct val="15000"/>
              </a:spcBef>
              <a:spcAft>
                <a:spcPct val="15000"/>
              </a:spcAft>
              <a:buNone/>
            </a:pP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NCI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4302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IS NCI?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0172"/>
            <a:ext cx="8229600" cy="4828006"/>
          </a:xfrm>
        </p:spPr>
        <p:txBody>
          <a:bodyPr>
            <a:normAutofit fontScale="70000" lnSpcReduction="20000"/>
          </a:bodyPr>
          <a:lstStyle/>
          <a:p>
            <a:r>
              <a:rPr lang="en-US" sz="3800" dirty="0" smtClean="0"/>
              <a:t>Adult Consumer Survey</a:t>
            </a:r>
            <a:br>
              <a:rPr lang="en-US" sz="3800" dirty="0" smtClean="0"/>
            </a:br>
            <a:endParaRPr lang="en-US" sz="4500" dirty="0" smtClean="0"/>
          </a:p>
          <a:p>
            <a:r>
              <a:rPr lang="en-US" sz="3800" dirty="0" smtClean="0"/>
              <a:t>Family Survey</a:t>
            </a:r>
          </a:p>
          <a:p>
            <a:pPr lvl="1">
              <a:spcAft>
                <a:spcPts val="600"/>
              </a:spcAft>
            </a:pPr>
            <a:r>
              <a:rPr lang="en-US" sz="2900" dirty="0" smtClean="0"/>
              <a:t>Adult Family Survey (person lives at home; 18 and older)</a:t>
            </a:r>
          </a:p>
          <a:p>
            <a:pPr lvl="1">
              <a:spcAft>
                <a:spcPts val="600"/>
              </a:spcAft>
            </a:pPr>
            <a:r>
              <a:rPr lang="en-US" sz="2900" dirty="0" smtClean="0"/>
              <a:t>Family Guardian Survey (person lives out-of-home; 18 and older)</a:t>
            </a:r>
          </a:p>
          <a:p>
            <a:pPr lvl="1">
              <a:spcAft>
                <a:spcPts val="600"/>
              </a:spcAft>
            </a:pPr>
            <a:r>
              <a:rPr lang="en-US" sz="2900" dirty="0" smtClean="0"/>
              <a:t>Children Family Survey (child lives at home; under 18 years old)</a:t>
            </a:r>
            <a:r>
              <a:rPr lang="en-US" sz="2600" dirty="0" smtClean="0"/>
              <a:t/>
            </a:r>
            <a:br>
              <a:rPr lang="en-US" sz="2600" dirty="0" smtClean="0"/>
            </a:br>
            <a:endParaRPr lang="en-US" sz="2600" dirty="0" smtClean="0"/>
          </a:p>
          <a:p>
            <a:r>
              <a:rPr lang="en-US" sz="3800" dirty="0" smtClean="0"/>
              <a:t>Provider Survey</a:t>
            </a:r>
          </a:p>
          <a:p>
            <a:pPr lvl="1"/>
            <a:r>
              <a:rPr lang="en-US" sz="2900" dirty="0" smtClean="0"/>
              <a:t>Staff Stability</a:t>
            </a:r>
          </a:p>
          <a:p>
            <a:pPr lvl="1">
              <a:buNone/>
            </a:pPr>
            <a:endParaRPr lang="en-US" sz="2600" dirty="0" smtClean="0"/>
          </a:p>
          <a:p>
            <a:r>
              <a:rPr lang="en-US" sz="3800" dirty="0" smtClean="0"/>
              <a:t>System Data</a:t>
            </a:r>
          </a:p>
          <a:p>
            <a:pPr lvl="1">
              <a:spcAft>
                <a:spcPts val="600"/>
              </a:spcAft>
            </a:pPr>
            <a:r>
              <a:rPr lang="en-US" sz="2900" dirty="0" smtClean="0"/>
              <a:t>Mortality</a:t>
            </a:r>
          </a:p>
          <a:p>
            <a:pPr lvl="1">
              <a:spcAft>
                <a:spcPts val="600"/>
              </a:spcAft>
            </a:pPr>
            <a:r>
              <a:rPr lang="en-US" sz="2900" dirty="0" smtClean="0"/>
              <a:t>Incidents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NCI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IS NCI?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Adult </a:t>
            </a:r>
            <a:r>
              <a:rPr lang="en-US" dirty="0" smtClean="0"/>
              <a:t>Consumer Survey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Standardized, face-to-face interview with a </a:t>
            </a:r>
            <a:r>
              <a:rPr lang="en-US" dirty="0" smtClean="0"/>
              <a:t>sample </a:t>
            </a:r>
            <a:r>
              <a:rPr lang="en-US" dirty="0" smtClean="0"/>
              <a:t>of individuals receiving </a:t>
            </a:r>
            <a:r>
              <a:rPr lang="en-US" dirty="0" smtClean="0"/>
              <a:t>services</a:t>
            </a:r>
            <a:endParaRPr lang="en-US" dirty="0" smtClean="0"/>
          </a:p>
          <a:p>
            <a:r>
              <a:rPr lang="en-US" dirty="0" smtClean="0"/>
              <a:t>No pre-screening </a:t>
            </a:r>
            <a:r>
              <a:rPr lang="en-US" dirty="0" smtClean="0"/>
              <a:t>procedures</a:t>
            </a:r>
            <a:endParaRPr lang="en-US" dirty="0" smtClean="0"/>
          </a:p>
          <a:p>
            <a:r>
              <a:rPr lang="en-US" dirty="0" smtClean="0"/>
              <a:t>Conducted with adults only (18 and over) receiving at least one service besides case management</a:t>
            </a:r>
          </a:p>
          <a:p>
            <a:r>
              <a:rPr lang="en-US" dirty="0" smtClean="0"/>
              <a:t>Takes 50 minutes on average</a:t>
            </a:r>
          </a:p>
          <a:p>
            <a:r>
              <a:rPr lang="en-US" dirty="0" smtClean="0"/>
              <a:t>Background section filled out by case managers and workers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NCI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DATA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205018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Adult Consumer </a:t>
            </a:r>
            <a:r>
              <a:rPr lang="en-US" dirty="0" smtClean="0"/>
              <a:t>Survey, background section</a:t>
            </a:r>
            <a:endParaRPr lang="en-US" dirty="0" smtClean="0"/>
          </a:p>
          <a:p>
            <a:r>
              <a:rPr lang="en-US" dirty="0" smtClean="0"/>
              <a:t>2010-2011 data collection cycle</a:t>
            </a:r>
          </a:p>
          <a:p>
            <a:r>
              <a:rPr lang="en-US" dirty="0" smtClean="0"/>
              <a:t>8,796 individuals</a:t>
            </a:r>
          </a:p>
          <a:p>
            <a:r>
              <a:rPr lang="en-US" dirty="0" smtClean="0"/>
              <a:t>15 states</a:t>
            </a:r>
          </a:p>
          <a:p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NCI</a:t>
            </a:r>
            <a:endParaRPr lang="en-US" dirty="0"/>
          </a:p>
        </p:txBody>
      </p:sp>
      <p:pic>
        <p:nvPicPr>
          <p:cNvPr id="18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65103" y="3023559"/>
            <a:ext cx="4881606" cy="3135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05383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FINDINGS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 </a:t>
            </a:r>
            <a:r>
              <a:rPr lang="en-US" sz="3600" dirty="0" smtClean="0"/>
              <a:t>Demographics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NCI</a:t>
            </a:r>
            <a:endParaRPr lang="en-US" dirty="0"/>
          </a:p>
        </p:txBody>
      </p:sp>
      <p:pic>
        <p:nvPicPr>
          <p:cNvPr id="2051" name="Picture 3" descr="C:\Users\jbershadsky\AppData\Local\Microsoft\Windows\Temporary Internet Files\Content.IE5\1V10EUHG\MC900053966[1]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99136" y="1697801"/>
            <a:ext cx="930859" cy="891540"/>
          </a:xfrm>
          <a:prstGeom prst="rect">
            <a:avLst/>
          </a:prstGeom>
          <a:noFill/>
        </p:spPr>
      </p:pic>
      <p:pic>
        <p:nvPicPr>
          <p:cNvPr id="2052" name="Picture 4" descr="C:\Users\jbershadsky\AppData\Local\Microsoft\Windows\Temporary Internet Files\Content.IE5\A6DCRSTY\MC90005396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8988" y="1682878"/>
            <a:ext cx="901700" cy="906463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86596" y="2618004"/>
            <a:ext cx="2374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56%	              44%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9136" y="1328469"/>
            <a:ext cx="226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Gender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86596" y="3286664"/>
            <a:ext cx="2527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Average Age:  42.5 yrs</a:t>
            </a:r>
            <a:endParaRPr lang="en-US" b="1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819898"/>
            <a:ext cx="3882335" cy="2482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4339535" y="2311879"/>
            <a:ext cx="4097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Where people live:</a:t>
            </a:r>
          </a:p>
          <a:p>
            <a:endParaRPr lang="en-US" dirty="0"/>
          </a:p>
        </p:txBody>
      </p:sp>
      <p:graphicFrame>
        <p:nvGraphicFramePr>
          <p:cNvPr id="23" name="Chart 22"/>
          <p:cNvGraphicFramePr/>
          <p:nvPr/>
        </p:nvGraphicFramePr>
        <p:xfrm>
          <a:off x="3752671" y="2787747"/>
          <a:ext cx="5210175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FINDINGS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 Demographics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NCI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6325" y="1811547"/>
            <a:ext cx="6668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Race and Ethnicity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586596" y="2438067"/>
          <a:ext cx="3942272" cy="2486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5063706" y="2438067"/>
          <a:ext cx="331254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FINDINGS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 Demographics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NCI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8513" y="1583598"/>
            <a:ext cx="2364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Level of ID</a:t>
            </a:r>
          </a:p>
          <a:p>
            <a:endParaRPr lang="en-US" dirty="0"/>
          </a:p>
        </p:txBody>
      </p:sp>
      <p:graphicFrame>
        <p:nvGraphicFramePr>
          <p:cNvPr id="13" name="Chart 12"/>
          <p:cNvGraphicFramePr/>
          <p:nvPr/>
        </p:nvGraphicFramePr>
        <p:xfrm>
          <a:off x="457200" y="1583598"/>
          <a:ext cx="2829464" cy="284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313208" y="2229929"/>
            <a:ext cx="3916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Other Diagnoses</a:t>
            </a:r>
          </a:p>
          <a:p>
            <a:endParaRPr lang="en-US" dirty="0"/>
          </a:p>
        </p:txBody>
      </p:sp>
      <p:graphicFrame>
        <p:nvGraphicFramePr>
          <p:cNvPr id="15" name="Chart 14"/>
          <p:cNvGraphicFramePr/>
          <p:nvPr/>
        </p:nvGraphicFramePr>
        <p:xfrm>
          <a:off x="3286665" y="2656286"/>
          <a:ext cx="5710686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FINDINGS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 Medications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9264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Takes medications for </a:t>
            </a:r>
            <a:r>
              <a:rPr lang="en-US" b="1" i="1" dirty="0" smtClean="0"/>
              <a:t>mood disorders</a:t>
            </a:r>
            <a:r>
              <a:rPr lang="en-US" dirty="0" smtClean="0"/>
              <a:t>: </a:t>
            </a:r>
            <a:r>
              <a:rPr lang="en-US" sz="3900" b="1" dirty="0" smtClean="0"/>
              <a:t>38%</a:t>
            </a:r>
          </a:p>
          <a:p>
            <a:r>
              <a:rPr lang="en-US" dirty="0" smtClean="0"/>
              <a:t>Takes medications for </a:t>
            </a:r>
            <a:r>
              <a:rPr lang="en-US" b="1" i="1" dirty="0" smtClean="0"/>
              <a:t>anxiety</a:t>
            </a:r>
            <a:r>
              <a:rPr lang="en-US" dirty="0" smtClean="0"/>
              <a:t>: </a:t>
            </a:r>
            <a:r>
              <a:rPr lang="en-US" sz="3900" b="1" dirty="0" smtClean="0"/>
              <a:t>29%</a:t>
            </a:r>
          </a:p>
          <a:p>
            <a:r>
              <a:rPr lang="en-US" dirty="0" smtClean="0"/>
              <a:t>Takes medications for </a:t>
            </a:r>
            <a:r>
              <a:rPr lang="en-US" b="1" i="1" dirty="0" smtClean="0"/>
              <a:t>behavior problems</a:t>
            </a:r>
            <a:r>
              <a:rPr lang="en-US" dirty="0" smtClean="0"/>
              <a:t>: </a:t>
            </a:r>
            <a:r>
              <a:rPr lang="en-US" sz="3900" b="1" dirty="0" smtClean="0"/>
              <a:t>25%</a:t>
            </a:r>
          </a:p>
          <a:p>
            <a:r>
              <a:rPr lang="en-US" dirty="0" smtClean="0"/>
              <a:t>Takes medications for </a:t>
            </a:r>
            <a:r>
              <a:rPr lang="en-US" b="1" i="1" dirty="0" smtClean="0"/>
              <a:t>psychotic disorders</a:t>
            </a:r>
            <a:r>
              <a:rPr lang="en-US" dirty="0" smtClean="0"/>
              <a:t>: </a:t>
            </a:r>
            <a:r>
              <a:rPr lang="en-US" sz="3900" b="1" dirty="0" smtClean="0"/>
              <a:t>18%</a:t>
            </a:r>
          </a:p>
          <a:p>
            <a:r>
              <a:rPr lang="en-US" dirty="0" smtClean="0"/>
              <a:t>Takes medications for </a:t>
            </a:r>
            <a:r>
              <a:rPr lang="en-US" b="1" i="1" dirty="0" smtClean="0">
                <a:solidFill>
                  <a:srgbClr val="C00000"/>
                </a:solidFill>
              </a:rPr>
              <a:t>at least one of the above</a:t>
            </a:r>
            <a:r>
              <a:rPr lang="en-US" dirty="0" smtClean="0"/>
              <a:t>:  </a:t>
            </a:r>
            <a:r>
              <a:rPr lang="en-US" sz="3900" b="1" dirty="0" smtClean="0">
                <a:solidFill>
                  <a:srgbClr val="C00000"/>
                </a:solidFill>
              </a:rPr>
              <a:t>53%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NCI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CI Theme">
  <a:themeElements>
    <a:clrScheme name="National Core Indicators 2">
      <a:dk1>
        <a:srgbClr val="333333"/>
      </a:dk1>
      <a:lt1>
        <a:sysClr val="window" lastClr="FFFFFF"/>
      </a:lt1>
      <a:dk2>
        <a:srgbClr val="178EA3"/>
      </a:dk2>
      <a:lt2>
        <a:srgbClr val="E0B559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49800"/>
      </a:hlink>
      <a:folHlink>
        <a:srgbClr val="BD7E00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2795</TotalTime>
  <Words>654</Words>
  <Application>Microsoft Office PowerPoint</Application>
  <PresentationFormat>On-screen Show (4:3)</PresentationFormat>
  <Paragraphs>145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NCI Theme</vt:lpstr>
      <vt:lpstr>Psychotropic medication use and obesity among IDD service recipients in 15 states</vt:lpstr>
      <vt:lpstr>WHAT IS NCI?</vt:lpstr>
      <vt:lpstr>WHAT IS NCI?</vt:lpstr>
      <vt:lpstr>WHAT IS NCI? Adult Consumer Survey</vt:lpstr>
      <vt:lpstr>DATA</vt:lpstr>
      <vt:lpstr>FINDINGS  Demographics</vt:lpstr>
      <vt:lpstr>FINDINGS  Demographics</vt:lpstr>
      <vt:lpstr>FINDINGS  Demographics</vt:lpstr>
      <vt:lpstr>FINDINGS  Medications</vt:lpstr>
      <vt:lpstr>FINDINGS  Medications</vt:lpstr>
      <vt:lpstr>FINDINGS  Medications and mental illness</vt:lpstr>
      <vt:lpstr>FINDINGS  Characteristics of people who take meds</vt:lpstr>
      <vt:lpstr>FINDINGS  Obesity and medications</vt:lpstr>
      <vt:lpstr>FINDINGS  Obesity and medications</vt:lpstr>
      <vt:lpstr>FINDINGS  Obesity and medications</vt:lpstr>
      <vt:lpstr>CONCLUSIONS</vt:lpstr>
      <vt:lpstr>CONCLUSIONS</vt:lpstr>
      <vt:lpstr>CONTACT</vt:lpstr>
    </vt:vector>
  </TitlesOfParts>
  <Company>HSRI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Bailey</dc:creator>
  <cp:lastModifiedBy>jbershadsky</cp:lastModifiedBy>
  <cp:revision>135</cp:revision>
  <dcterms:created xsi:type="dcterms:W3CDTF">2012-06-01T15:59:12Z</dcterms:created>
  <dcterms:modified xsi:type="dcterms:W3CDTF">2012-06-14T16:22:19Z</dcterms:modified>
</cp:coreProperties>
</file>